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6" d="100"/>
          <a:sy n="66" d="100"/>
        </p:scale>
        <p:origin x="-45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4716463" y="5345113"/>
            <a:ext cx="4427537" cy="1512887"/>
            <a:chOff x="2971" y="3367"/>
            <a:chExt cx="2789" cy="953"/>
          </a:xfrm>
        </p:grpSpPr>
        <p:sp>
          <p:nvSpPr>
            <p:cNvPr id="5"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pPr>
                <a:defRPr/>
              </a:pPr>
              <a:endParaRPr lang="en-US"/>
            </a:p>
          </p:txBody>
        </p:sp>
        <p:sp>
          <p:nvSpPr>
            <p:cNvPr id="6"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7"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8"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9"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0"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1"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2"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3"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4"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5"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6"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7"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8"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9"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grpSp>
      <p:sp>
        <p:nvSpPr>
          <p:cNvPr id="163858" name="Rectangle 18"/>
          <p:cNvSpPr>
            <a:spLocks noGrp="1" noChangeArrowheads="1"/>
          </p:cNvSpPr>
          <p:nvPr>
            <p:ph type="ctrTitle" sz="quarter"/>
          </p:nvPr>
        </p:nvSpPr>
        <p:spPr>
          <a:xfrm>
            <a:off x="685800" y="1600200"/>
            <a:ext cx="7772400" cy="1828800"/>
          </a:xfrm>
        </p:spPr>
        <p:txBody>
          <a:bodyPr anchor="b"/>
          <a:lstStyle>
            <a:lvl1pPr>
              <a:defRPr sz="5700"/>
            </a:lvl1pPr>
          </a:lstStyle>
          <a:p>
            <a:r>
              <a:rPr lang="en-US"/>
              <a:t>Click to edit Master title style</a:t>
            </a:r>
          </a:p>
        </p:txBody>
      </p:sp>
      <p:sp>
        <p:nvSpPr>
          <p:cNvPr id="163859"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20" name="Rectangle 20"/>
          <p:cNvSpPr>
            <a:spLocks noGrp="1" noChangeArrowheads="1"/>
          </p:cNvSpPr>
          <p:nvPr>
            <p:ph type="dt" sz="quarter" idx="10"/>
          </p:nvPr>
        </p:nvSpPr>
        <p:spPr/>
        <p:txBody>
          <a:bodyPr/>
          <a:lstStyle>
            <a:lvl1pPr>
              <a:defRPr smtClean="0"/>
            </a:lvl1pPr>
          </a:lstStyle>
          <a:p>
            <a:pPr>
              <a:defRPr/>
            </a:pPr>
            <a:endParaRPr lang="en-US"/>
          </a:p>
        </p:txBody>
      </p:sp>
      <p:sp>
        <p:nvSpPr>
          <p:cNvPr id="21" name="Rectangle 21"/>
          <p:cNvSpPr>
            <a:spLocks noGrp="1" noChangeArrowheads="1"/>
          </p:cNvSpPr>
          <p:nvPr>
            <p:ph type="ftr" sz="quarter" idx="11"/>
          </p:nvPr>
        </p:nvSpPr>
        <p:spPr/>
        <p:txBody>
          <a:bodyPr/>
          <a:lstStyle>
            <a:lvl1pPr>
              <a:defRPr smtClean="0"/>
            </a:lvl1pPr>
          </a:lstStyle>
          <a:p>
            <a:pPr>
              <a:defRPr/>
            </a:pPr>
            <a:endParaRPr lang="en-US"/>
          </a:p>
        </p:txBody>
      </p:sp>
      <p:sp>
        <p:nvSpPr>
          <p:cNvPr id="22" name="Rectangle 22"/>
          <p:cNvSpPr>
            <a:spLocks noGrp="1" noChangeArrowheads="1"/>
          </p:cNvSpPr>
          <p:nvPr>
            <p:ph type="sldNum" sz="quarter" idx="12"/>
          </p:nvPr>
        </p:nvSpPr>
        <p:spPr/>
        <p:txBody>
          <a:bodyPr/>
          <a:lstStyle>
            <a:lvl1pPr>
              <a:defRPr smtClean="0"/>
            </a:lvl1pPr>
          </a:lstStyle>
          <a:p>
            <a:pPr>
              <a:defRPr/>
            </a:pPr>
            <a:fld id="{9E00491A-4019-4881-AC34-692A3431E1F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A1CA75E5-BFEF-4991-9DA9-B3284C8E75F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DCB5A49E-CC0A-4A80-8189-B1563BCA0BC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05E70456-8AD3-4C15-BB37-DAE6E39F01E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6D9CF7B1-833D-43DF-9F51-ED47685C90A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64593CBE-4ACA-4803-8699-B91447B4E80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F54556FF-AD82-4BAD-8717-78A57997FB6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9"/>
          <p:cNvSpPr>
            <a:spLocks noGrp="1" noChangeArrowheads="1"/>
          </p:cNvSpPr>
          <p:nvPr>
            <p:ph type="dt" sz="half" idx="10"/>
          </p:nvPr>
        </p:nvSpPr>
        <p:spPr>
          <a:ln/>
        </p:spPr>
        <p:txBody>
          <a:bodyPr/>
          <a:lstStyle>
            <a:lvl1pPr>
              <a:defRPr/>
            </a:lvl1pPr>
          </a:lstStyle>
          <a:p>
            <a:pPr>
              <a:defRPr/>
            </a:pPr>
            <a:endParaRPr lang="en-US"/>
          </a:p>
        </p:txBody>
      </p:sp>
      <p:sp>
        <p:nvSpPr>
          <p:cNvPr id="8" name="Rectangle 20"/>
          <p:cNvSpPr>
            <a:spLocks noGrp="1" noChangeArrowheads="1"/>
          </p:cNvSpPr>
          <p:nvPr>
            <p:ph type="ftr" sz="quarter" idx="11"/>
          </p:nvPr>
        </p:nvSpPr>
        <p:spPr>
          <a:ln/>
        </p:spPr>
        <p:txBody>
          <a:bodyPr/>
          <a:lstStyle>
            <a:lvl1pPr>
              <a:defRPr/>
            </a:lvl1pPr>
          </a:lstStyle>
          <a:p>
            <a:pPr>
              <a:defRPr/>
            </a:pPr>
            <a:endParaRPr lang="en-US"/>
          </a:p>
        </p:txBody>
      </p:sp>
      <p:sp>
        <p:nvSpPr>
          <p:cNvPr id="9" name="Rectangle 21"/>
          <p:cNvSpPr>
            <a:spLocks noGrp="1" noChangeArrowheads="1"/>
          </p:cNvSpPr>
          <p:nvPr>
            <p:ph type="sldNum" sz="quarter" idx="12"/>
          </p:nvPr>
        </p:nvSpPr>
        <p:spPr>
          <a:ln/>
        </p:spPr>
        <p:txBody>
          <a:bodyPr/>
          <a:lstStyle>
            <a:lvl1pPr>
              <a:defRPr/>
            </a:lvl1pPr>
          </a:lstStyle>
          <a:p>
            <a:pPr>
              <a:defRPr/>
            </a:pPr>
            <a:fld id="{E8FB12E5-5856-4F87-9B18-3D63CDF8B89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9"/>
          <p:cNvSpPr>
            <a:spLocks noGrp="1" noChangeArrowheads="1"/>
          </p:cNvSpPr>
          <p:nvPr>
            <p:ph type="dt" sz="half" idx="10"/>
          </p:nvPr>
        </p:nvSpPr>
        <p:spPr>
          <a:ln/>
        </p:spPr>
        <p:txBody>
          <a:bodyPr/>
          <a:lstStyle>
            <a:lvl1pPr>
              <a:defRPr/>
            </a:lvl1pPr>
          </a:lstStyle>
          <a:p>
            <a:pPr>
              <a:defRPr/>
            </a:pPr>
            <a:endParaRPr lang="en-US"/>
          </a:p>
        </p:txBody>
      </p:sp>
      <p:sp>
        <p:nvSpPr>
          <p:cNvPr id="4" name="Rectangle 20"/>
          <p:cNvSpPr>
            <a:spLocks noGrp="1" noChangeArrowheads="1"/>
          </p:cNvSpPr>
          <p:nvPr>
            <p:ph type="ftr" sz="quarter" idx="11"/>
          </p:nvPr>
        </p:nvSpPr>
        <p:spPr>
          <a:ln/>
        </p:spPr>
        <p:txBody>
          <a:bodyPr/>
          <a:lstStyle>
            <a:lvl1pPr>
              <a:defRPr/>
            </a:lvl1pPr>
          </a:lstStyle>
          <a:p>
            <a:pPr>
              <a:defRPr/>
            </a:pPr>
            <a:endParaRPr lang="en-US"/>
          </a:p>
        </p:txBody>
      </p:sp>
      <p:sp>
        <p:nvSpPr>
          <p:cNvPr id="5" name="Rectangle 21"/>
          <p:cNvSpPr>
            <a:spLocks noGrp="1" noChangeArrowheads="1"/>
          </p:cNvSpPr>
          <p:nvPr>
            <p:ph type="sldNum" sz="quarter" idx="12"/>
          </p:nvPr>
        </p:nvSpPr>
        <p:spPr>
          <a:ln/>
        </p:spPr>
        <p:txBody>
          <a:bodyPr/>
          <a:lstStyle>
            <a:lvl1pPr>
              <a:defRPr/>
            </a:lvl1pPr>
          </a:lstStyle>
          <a:p>
            <a:pPr>
              <a:defRPr/>
            </a:pPr>
            <a:fld id="{CDF9141B-521A-4A59-8D2C-0764D355042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9"/>
          <p:cNvSpPr>
            <a:spLocks noGrp="1" noChangeArrowheads="1"/>
          </p:cNvSpPr>
          <p:nvPr>
            <p:ph type="dt" sz="half" idx="10"/>
          </p:nvPr>
        </p:nvSpPr>
        <p:spPr>
          <a:ln/>
        </p:spPr>
        <p:txBody>
          <a:bodyPr/>
          <a:lstStyle>
            <a:lvl1pPr>
              <a:defRPr/>
            </a:lvl1pPr>
          </a:lstStyle>
          <a:p>
            <a:pPr>
              <a:defRPr/>
            </a:pPr>
            <a:endParaRPr lang="en-US"/>
          </a:p>
        </p:txBody>
      </p:sp>
      <p:sp>
        <p:nvSpPr>
          <p:cNvPr id="3" name="Rectangle 20"/>
          <p:cNvSpPr>
            <a:spLocks noGrp="1" noChangeArrowheads="1"/>
          </p:cNvSpPr>
          <p:nvPr>
            <p:ph type="ftr" sz="quarter" idx="11"/>
          </p:nvPr>
        </p:nvSpPr>
        <p:spPr>
          <a:ln/>
        </p:spPr>
        <p:txBody>
          <a:bodyPr/>
          <a:lstStyle>
            <a:lvl1pPr>
              <a:defRPr/>
            </a:lvl1pPr>
          </a:lstStyle>
          <a:p>
            <a:pPr>
              <a:defRPr/>
            </a:pPr>
            <a:endParaRPr lang="en-US"/>
          </a:p>
        </p:txBody>
      </p:sp>
      <p:sp>
        <p:nvSpPr>
          <p:cNvPr id="4" name="Rectangle 21"/>
          <p:cNvSpPr>
            <a:spLocks noGrp="1" noChangeArrowheads="1"/>
          </p:cNvSpPr>
          <p:nvPr>
            <p:ph type="sldNum" sz="quarter" idx="12"/>
          </p:nvPr>
        </p:nvSpPr>
        <p:spPr>
          <a:ln/>
        </p:spPr>
        <p:txBody>
          <a:bodyPr/>
          <a:lstStyle>
            <a:lvl1pPr>
              <a:defRPr/>
            </a:lvl1pPr>
          </a:lstStyle>
          <a:p>
            <a:pPr>
              <a:defRPr/>
            </a:pPr>
            <a:fld id="{4CD0812F-E5D0-4FE6-B8DC-1D487365A97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57971C14-4801-40CD-B45D-1353AB7AB57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4C690B3A-2AAF-42E6-9AE4-9253BD8DEC0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4716463" y="5345113"/>
            <a:ext cx="4427537" cy="1512887"/>
            <a:chOff x="2971" y="3367"/>
            <a:chExt cx="2789" cy="953"/>
          </a:xfrm>
        </p:grpSpPr>
        <p:sp>
          <p:nvSpPr>
            <p:cNvPr id="162819"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pPr>
                <a:defRPr/>
              </a:pPr>
              <a:endParaRPr lang="en-US"/>
            </a:p>
          </p:txBody>
        </p:sp>
        <p:sp>
          <p:nvSpPr>
            <p:cNvPr id="162820"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62821"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62822"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62823"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62824"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62825"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62826"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62827"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62828"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62829"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62830"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62831"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62832"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62833"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grpSp>
      <p:sp>
        <p:nvSpPr>
          <p:cNvPr id="162834" name="Rectangle 18"/>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162835" name="Rectangle 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effectLst>
                  <a:outerShdw blurRad="38100" dist="38100" dir="2700000" algn="tl">
                    <a:srgbClr val="000000"/>
                  </a:outerShdw>
                </a:effectLst>
              </a:defRPr>
            </a:lvl1pPr>
          </a:lstStyle>
          <a:p>
            <a:pPr>
              <a:defRPr/>
            </a:pPr>
            <a:endParaRPr lang="en-US"/>
          </a:p>
        </p:txBody>
      </p:sp>
      <p:sp>
        <p:nvSpPr>
          <p:cNvPr id="162836"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smtClean="0">
                <a:effectLst>
                  <a:outerShdw blurRad="38100" dist="38100" dir="2700000" algn="tl">
                    <a:srgbClr val="000000"/>
                  </a:outerShdw>
                </a:effectLst>
              </a:defRPr>
            </a:lvl1pPr>
          </a:lstStyle>
          <a:p>
            <a:pPr>
              <a:defRPr/>
            </a:pPr>
            <a:endParaRPr lang="en-US"/>
          </a:p>
        </p:txBody>
      </p:sp>
      <p:sp>
        <p:nvSpPr>
          <p:cNvPr id="162837" name="Rectangle 21"/>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effectLst>
                  <a:outerShdw blurRad="38100" dist="38100" dir="2700000" algn="tl">
                    <a:srgbClr val="000000"/>
                  </a:outerShdw>
                </a:effectLst>
              </a:defRPr>
            </a:lvl1pPr>
          </a:lstStyle>
          <a:p>
            <a:pPr>
              <a:defRPr/>
            </a:pPr>
            <a:fld id="{ABE3609B-80EA-4A7C-A7AB-928573093701}" type="slidenum">
              <a:rPr lang="en-US"/>
              <a:pPr>
                <a:defRPr/>
              </a:pPr>
              <a:t>‹#›</a:t>
            </a:fld>
            <a:endParaRPr lang="en-US"/>
          </a:p>
        </p:txBody>
      </p:sp>
      <p:sp>
        <p:nvSpPr>
          <p:cNvPr id="162838"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821"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smtClean="0"/>
              <a:t>Further Along the Road to Independence</a:t>
            </a:r>
          </a:p>
        </p:txBody>
      </p:sp>
      <p:sp>
        <p:nvSpPr>
          <p:cNvPr id="2051" name="Rectangle 3"/>
          <p:cNvSpPr>
            <a:spLocks noGrp="1" noChangeArrowheads="1"/>
          </p:cNvSpPr>
          <p:nvPr>
            <p:ph type="subTitle" idx="1"/>
          </p:nvPr>
        </p:nvSpPr>
        <p:spPr/>
        <p:txBody>
          <a:bodyPr/>
          <a:lstStyle/>
          <a:p>
            <a:pPr eaLnBrk="1" hangingPunct="1">
              <a:defRPr/>
            </a:pPr>
            <a:r>
              <a:rPr lang="en-US" sz="3200" smtClean="0"/>
              <a:t>September </a:t>
            </a:r>
            <a:r>
              <a:rPr lang="en-US" sz="3200" dirty="0" smtClean="0"/>
              <a:t>13</a:t>
            </a:r>
            <a:r>
              <a:rPr lang="en-US" sz="3200" smtClean="0"/>
              <a:t>, 2007</a:t>
            </a:r>
            <a:endParaRPr lang="en-US" sz="3200" dirty="0" smtClean="0"/>
          </a:p>
          <a:p>
            <a:pPr eaLnBrk="1" hangingPunct="1">
              <a:defRPr/>
            </a:pPr>
            <a:r>
              <a:rPr lang="en-US" sz="2800" dirty="0" smtClean="0"/>
              <a:t>Mrs. </a:t>
            </a:r>
            <a:r>
              <a:rPr lang="en-US" sz="2800" dirty="0" err="1" smtClean="0"/>
              <a:t>Tulonen</a:t>
            </a:r>
            <a:r>
              <a:rPr lang="en-US" sz="2800" dirty="0" smtClean="0"/>
              <a:t>, Middle School Counselor</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pPr eaLnBrk="1" hangingPunct="1">
              <a:defRPr/>
            </a:pPr>
            <a:r>
              <a:rPr lang="en-US" smtClean="0"/>
              <a:t>The most effective discipline is:</a:t>
            </a:r>
          </a:p>
        </p:txBody>
      </p:sp>
      <p:sp>
        <p:nvSpPr>
          <p:cNvPr id="176131" name="Rectangle 3"/>
          <p:cNvSpPr>
            <a:spLocks noGrp="1" noChangeArrowheads="1"/>
          </p:cNvSpPr>
          <p:nvPr>
            <p:ph type="body" idx="1"/>
          </p:nvPr>
        </p:nvSpPr>
        <p:spPr/>
        <p:txBody>
          <a:bodyPr/>
          <a:lstStyle/>
          <a:p>
            <a:pPr eaLnBrk="1" hangingPunct="1">
              <a:lnSpc>
                <a:spcPct val="90000"/>
              </a:lnSpc>
              <a:defRPr/>
            </a:pPr>
            <a:r>
              <a:rPr lang="en-US" sz="2800" smtClean="0"/>
              <a:t>Consistent</a:t>
            </a:r>
          </a:p>
          <a:p>
            <a:pPr eaLnBrk="1" hangingPunct="1">
              <a:lnSpc>
                <a:spcPct val="90000"/>
              </a:lnSpc>
              <a:defRPr/>
            </a:pPr>
            <a:r>
              <a:rPr lang="en-US" sz="2800" smtClean="0"/>
              <a:t>Appropriate = “the punishment fits the crime” – it is best not to punish when you are angry</a:t>
            </a:r>
          </a:p>
          <a:p>
            <a:pPr eaLnBrk="1" hangingPunct="1">
              <a:lnSpc>
                <a:spcPct val="90000"/>
              </a:lnSpc>
              <a:defRPr/>
            </a:pPr>
            <a:r>
              <a:rPr lang="en-US" sz="2800" smtClean="0"/>
              <a:t>Results oriented – if it works use it, if it doesn’t try something else (ex. grounding)</a:t>
            </a:r>
          </a:p>
          <a:p>
            <a:pPr eaLnBrk="1" hangingPunct="1">
              <a:lnSpc>
                <a:spcPct val="90000"/>
              </a:lnSpc>
              <a:defRPr/>
            </a:pPr>
            <a:r>
              <a:rPr lang="en-US" sz="2800" smtClean="0"/>
              <a:t>Focused on the individual – you know your child best (a very lonely child might not benefit from being sent to his/her room)</a:t>
            </a:r>
          </a:p>
          <a:p>
            <a:pPr eaLnBrk="1" hangingPunct="1">
              <a:lnSpc>
                <a:spcPct val="90000"/>
              </a:lnSpc>
              <a:defRPr/>
            </a:pPr>
            <a:r>
              <a:rPr lang="en-US" sz="2800" smtClean="0"/>
              <a:t>Swift – kids live in the now</a:t>
            </a:r>
          </a:p>
          <a:p>
            <a:pPr eaLnBrk="1" hangingPunct="1">
              <a:lnSpc>
                <a:spcPct val="90000"/>
              </a:lnSpc>
              <a:buFont typeface="Wingdings" pitchFamily="2" charset="2"/>
              <a:buNone/>
              <a:defRPr/>
            </a:pPr>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61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61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61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61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61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flipV="1">
            <a:off x="457200" y="0"/>
            <a:ext cx="152400" cy="277813"/>
          </a:xfrm>
        </p:spPr>
        <p:txBody>
          <a:bodyPr/>
          <a:lstStyle/>
          <a:p>
            <a:pPr eaLnBrk="1" hangingPunct="1">
              <a:defRPr/>
            </a:pPr>
            <a:endParaRPr lang="en-US" sz="4000" smtClean="0"/>
          </a:p>
        </p:txBody>
      </p:sp>
      <p:sp>
        <p:nvSpPr>
          <p:cNvPr id="177155" name="Rectangle 3"/>
          <p:cNvSpPr>
            <a:spLocks noGrp="1" noChangeArrowheads="1"/>
          </p:cNvSpPr>
          <p:nvPr>
            <p:ph type="body" idx="1"/>
          </p:nvPr>
        </p:nvSpPr>
        <p:spPr>
          <a:xfrm>
            <a:off x="457200" y="381000"/>
            <a:ext cx="8229600" cy="5749925"/>
          </a:xfrm>
        </p:spPr>
        <p:txBody>
          <a:bodyPr/>
          <a:lstStyle/>
          <a:p>
            <a:pPr eaLnBrk="1" hangingPunct="1">
              <a:lnSpc>
                <a:spcPct val="80000"/>
              </a:lnSpc>
              <a:defRPr/>
            </a:pPr>
            <a:r>
              <a:rPr lang="en-US" sz="2400" smtClean="0"/>
              <a:t>Reinforce the good</a:t>
            </a:r>
          </a:p>
          <a:p>
            <a:pPr lvl="1" eaLnBrk="1" hangingPunct="1">
              <a:lnSpc>
                <a:spcPct val="80000"/>
              </a:lnSpc>
              <a:defRPr/>
            </a:pPr>
            <a:r>
              <a:rPr lang="en-US" sz="2000" smtClean="0"/>
              <a:t>Teens are hungry for approval</a:t>
            </a:r>
          </a:p>
          <a:p>
            <a:pPr eaLnBrk="1" hangingPunct="1">
              <a:lnSpc>
                <a:spcPct val="80000"/>
              </a:lnSpc>
              <a:defRPr/>
            </a:pPr>
            <a:r>
              <a:rPr lang="en-US" sz="2400" smtClean="0"/>
              <a:t>Keep it positive!</a:t>
            </a:r>
          </a:p>
          <a:p>
            <a:pPr lvl="1" eaLnBrk="1" hangingPunct="1">
              <a:lnSpc>
                <a:spcPct val="80000"/>
              </a:lnSpc>
              <a:defRPr/>
            </a:pPr>
            <a:r>
              <a:rPr lang="en-US" sz="2000" smtClean="0"/>
              <a:t>“Please keep your calls to 20 minutes.” Rather than “Don’t stay on the phone so long!”</a:t>
            </a:r>
          </a:p>
          <a:p>
            <a:pPr eaLnBrk="1" hangingPunct="1">
              <a:lnSpc>
                <a:spcPct val="80000"/>
              </a:lnSpc>
              <a:defRPr/>
            </a:pPr>
            <a:r>
              <a:rPr lang="en-US" sz="2400" smtClean="0"/>
              <a:t>Give choices as much as possible.</a:t>
            </a:r>
          </a:p>
          <a:p>
            <a:pPr lvl="1" eaLnBrk="1" hangingPunct="1">
              <a:lnSpc>
                <a:spcPct val="80000"/>
              </a:lnSpc>
              <a:defRPr/>
            </a:pPr>
            <a:r>
              <a:rPr lang="en-US" sz="2000" smtClean="0"/>
              <a:t>“You can do your homework now or you can stay in this evening and not go to Joe’s.”</a:t>
            </a:r>
          </a:p>
          <a:p>
            <a:pPr eaLnBrk="1" hangingPunct="1">
              <a:lnSpc>
                <a:spcPct val="80000"/>
              </a:lnSpc>
              <a:defRPr/>
            </a:pPr>
            <a:r>
              <a:rPr lang="en-US" sz="2400" smtClean="0"/>
              <a:t>Recognize which discipline efforts work most effectively. The more structure and planning you can introduce the less punishment will be needed.</a:t>
            </a:r>
          </a:p>
          <a:p>
            <a:pPr eaLnBrk="1" hangingPunct="1">
              <a:lnSpc>
                <a:spcPct val="80000"/>
              </a:lnSpc>
              <a:defRPr/>
            </a:pPr>
            <a:r>
              <a:rPr lang="en-US" sz="2400" smtClean="0"/>
              <a:t>When you feel you can’t change your child’s behavior, you might try changing yours. Ask friends, consult the school counselor, coaches, etc. </a:t>
            </a:r>
          </a:p>
          <a:p>
            <a:pPr eaLnBrk="1" hangingPunct="1">
              <a:lnSpc>
                <a:spcPct val="80000"/>
              </a:lnSpc>
              <a:defRPr/>
            </a:pPr>
            <a:r>
              <a:rPr lang="en-US" sz="2400" smtClean="0"/>
              <a:t>Respect your child and his/her differences.</a:t>
            </a:r>
          </a:p>
          <a:p>
            <a:pPr eaLnBrk="1" hangingPunct="1">
              <a:lnSpc>
                <a:spcPct val="80000"/>
              </a:lnSpc>
              <a:defRPr/>
            </a:pPr>
            <a:r>
              <a:rPr lang="en-US" sz="2400" smtClean="0"/>
              <a:t>Build his/her self esteem.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715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715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71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715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715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715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7155">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7155">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7155">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7715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5"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pPr eaLnBrk="1" hangingPunct="1">
              <a:defRPr/>
            </a:pPr>
            <a:r>
              <a:rPr lang="en-US" sz="4000" smtClean="0"/>
              <a:t>Let your 8th or 9th grader know on a regular basis that:</a:t>
            </a:r>
          </a:p>
        </p:txBody>
      </p:sp>
      <p:sp>
        <p:nvSpPr>
          <p:cNvPr id="178179" name="Rectangle 3"/>
          <p:cNvSpPr>
            <a:spLocks noGrp="1" noChangeArrowheads="1"/>
          </p:cNvSpPr>
          <p:nvPr>
            <p:ph type="body" idx="1"/>
          </p:nvPr>
        </p:nvSpPr>
        <p:spPr>
          <a:xfrm>
            <a:off x="457200" y="1981200"/>
            <a:ext cx="8229600" cy="4530725"/>
          </a:xfrm>
        </p:spPr>
        <p:txBody>
          <a:bodyPr/>
          <a:lstStyle/>
          <a:p>
            <a:pPr eaLnBrk="1" hangingPunct="1">
              <a:defRPr/>
            </a:pPr>
            <a:r>
              <a:rPr lang="en-US" smtClean="0"/>
              <a:t>You believe in them</a:t>
            </a:r>
          </a:p>
          <a:p>
            <a:pPr eaLnBrk="1" hangingPunct="1">
              <a:defRPr/>
            </a:pPr>
            <a:r>
              <a:rPr lang="en-US" smtClean="0"/>
              <a:t>You trust them</a:t>
            </a:r>
          </a:p>
          <a:p>
            <a:pPr eaLnBrk="1" hangingPunct="1">
              <a:defRPr/>
            </a:pPr>
            <a:r>
              <a:rPr lang="en-US" smtClean="0"/>
              <a:t>You know they can handle it</a:t>
            </a:r>
          </a:p>
          <a:p>
            <a:pPr eaLnBrk="1" hangingPunct="1">
              <a:defRPr/>
            </a:pPr>
            <a:r>
              <a:rPr lang="en-US" smtClean="0"/>
              <a:t>They are listened to</a:t>
            </a:r>
          </a:p>
          <a:p>
            <a:pPr eaLnBrk="1" hangingPunct="1">
              <a:defRPr/>
            </a:pPr>
            <a:r>
              <a:rPr lang="en-US" smtClean="0"/>
              <a:t>They are cared for</a:t>
            </a:r>
          </a:p>
          <a:p>
            <a:pPr eaLnBrk="1" hangingPunct="1">
              <a:defRPr/>
            </a:pPr>
            <a:r>
              <a:rPr lang="en-US" smtClean="0"/>
              <a:t>They are very important to you</a:t>
            </a:r>
          </a:p>
          <a:p>
            <a:pPr eaLnBrk="1" hangingPunct="1">
              <a:buFont typeface="Wingdings" pitchFamily="2" charset="2"/>
              <a:buNone/>
              <a:defRPr/>
            </a:pP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8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81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81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81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817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817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9"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defRPr/>
            </a:pPr>
            <a:r>
              <a:rPr lang="en-US" sz="4000" smtClean="0"/>
              <a:t>Emerging issues in 8th and 9th grade:</a:t>
            </a:r>
          </a:p>
        </p:txBody>
      </p:sp>
      <p:sp>
        <p:nvSpPr>
          <p:cNvPr id="3075" name="Rectangle 3"/>
          <p:cNvSpPr>
            <a:spLocks noGrp="1" noChangeArrowheads="1"/>
          </p:cNvSpPr>
          <p:nvPr>
            <p:ph type="body" sz="half" idx="1"/>
          </p:nvPr>
        </p:nvSpPr>
        <p:spPr>
          <a:xfrm>
            <a:off x="457200" y="1600200"/>
            <a:ext cx="7467600" cy="4530725"/>
          </a:xfrm>
        </p:spPr>
        <p:txBody>
          <a:bodyPr/>
          <a:lstStyle/>
          <a:p>
            <a:pPr eaLnBrk="1" hangingPunct="1">
              <a:buFont typeface="Wingdings" pitchFamily="2" charset="2"/>
              <a:buNone/>
              <a:defRPr/>
            </a:pPr>
            <a:endParaRPr lang="en-US" sz="6000" smtClean="0"/>
          </a:p>
          <a:p>
            <a:pPr eaLnBrk="1" hangingPunct="1">
              <a:buFont typeface="Wingdings" pitchFamily="2" charset="2"/>
              <a:buNone/>
              <a:defRPr/>
            </a:pPr>
            <a:r>
              <a:rPr lang="en-US" sz="7200" smtClean="0"/>
              <a:t>Freedom </a:t>
            </a:r>
          </a:p>
          <a:p>
            <a:pPr eaLnBrk="1" hangingPunct="1">
              <a:buFont typeface="Wingdings" pitchFamily="2" charset="2"/>
              <a:buNone/>
              <a:defRPr/>
            </a:pPr>
            <a:r>
              <a:rPr lang="en-US" sz="7200" smtClean="0"/>
              <a:t>Power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pPr eaLnBrk="1" hangingPunct="1">
              <a:defRPr/>
            </a:pPr>
            <a:r>
              <a:rPr lang="en-US" smtClean="0"/>
              <a:t>The issue is control. </a:t>
            </a:r>
          </a:p>
        </p:txBody>
      </p:sp>
      <p:sp>
        <p:nvSpPr>
          <p:cNvPr id="165891" name="Rectangle 3"/>
          <p:cNvSpPr>
            <a:spLocks noGrp="1" noChangeArrowheads="1"/>
          </p:cNvSpPr>
          <p:nvPr>
            <p:ph type="body" sz="half" idx="1"/>
          </p:nvPr>
        </p:nvSpPr>
        <p:spPr>
          <a:xfrm>
            <a:off x="457200" y="1600200"/>
            <a:ext cx="4495800" cy="4530725"/>
          </a:xfrm>
        </p:spPr>
        <p:txBody>
          <a:bodyPr/>
          <a:lstStyle/>
          <a:p>
            <a:pPr eaLnBrk="1" hangingPunct="1">
              <a:buFont typeface="Wingdings" pitchFamily="2" charset="2"/>
              <a:buNone/>
              <a:defRPr/>
            </a:pPr>
            <a:endParaRPr lang="en-US" sz="3600" smtClean="0"/>
          </a:p>
          <a:p>
            <a:pPr eaLnBrk="1" hangingPunct="1">
              <a:buFont typeface="Wingdings" pitchFamily="2" charset="2"/>
              <a:buNone/>
              <a:defRPr/>
            </a:pPr>
            <a:endParaRPr lang="en-US" sz="3600" smtClean="0"/>
          </a:p>
          <a:p>
            <a:pPr eaLnBrk="1" hangingPunct="1">
              <a:buFont typeface="Wingdings" pitchFamily="2" charset="2"/>
              <a:buNone/>
              <a:defRPr/>
            </a:pPr>
            <a:endParaRPr lang="en-US" sz="3600" smtClean="0"/>
          </a:p>
          <a:p>
            <a:pPr eaLnBrk="1" hangingPunct="1">
              <a:buFont typeface="Wingdings" pitchFamily="2" charset="2"/>
              <a:buNone/>
              <a:defRPr/>
            </a:pPr>
            <a:r>
              <a:rPr lang="en-US" sz="3600" smtClean="0"/>
              <a:t>You, the parent or guardian, has it and your teen wants it!</a:t>
            </a:r>
          </a:p>
        </p:txBody>
      </p:sp>
      <p:pic>
        <p:nvPicPr>
          <p:cNvPr id="5124" name="Picture 7" descr="MCj03893340000[1]"/>
          <p:cNvPicPr>
            <a:picLocks noChangeAspect="1" noChangeArrowheads="1"/>
          </p:cNvPicPr>
          <p:nvPr>
            <p:ph sz="half" idx="2"/>
          </p:nvPr>
        </p:nvPicPr>
        <p:blipFill>
          <a:blip r:embed="rId2"/>
          <a:srcRect/>
          <a:stretch>
            <a:fillRect/>
          </a:stretch>
        </p:blipFill>
        <p:spPr>
          <a:xfrm>
            <a:off x="5746750" y="1828800"/>
            <a:ext cx="2863850" cy="3810000"/>
          </a:xfr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pPr eaLnBrk="1" hangingPunct="1">
              <a:defRPr/>
            </a:pPr>
            <a:r>
              <a:rPr lang="en-US" sz="3200" smtClean="0"/>
              <a:t>What form does gaining that independence take in Middle School?</a:t>
            </a:r>
            <a:br>
              <a:rPr lang="en-US" sz="3200" smtClean="0"/>
            </a:br>
            <a:r>
              <a:rPr lang="en-US" sz="4000" smtClean="0"/>
              <a:t> </a:t>
            </a:r>
          </a:p>
        </p:txBody>
      </p:sp>
      <p:sp>
        <p:nvSpPr>
          <p:cNvPr id="167939" name="Rectangle 3"/>
          <p:cNvSpPr>
            <a:spLocks noGrp="1" noChangeArrowheads="1"/>
          </p:cNvSpPr>
          <p:nvPr>
            <p:ph type="body" idx="1"/>
          </p:nvPr>
        </p:nvSpPr>
        <p:spPr/>
        <p:txBody>
          <a:bodyPr/>
          <a:lstStyle/>
          <a:p>
            <a:pPr eaLnBrk="1" hangingPunct="1">
              <a:lnSpc>
                <a:spcPct val="90000"/>
              </a:lnSpc>
              <a:buFont typeface="Wingdings" pitchFamily="2" charset="2"/>
              <a:buNone/>
              <a:defRPr/>
            </a:pPr>
            <a:r>
              <a:rPr lang="en-US" smtClean="0"/>
              <a:t>Your teenager wants:</a:t>
            </a:r>
          </a:p>
          <a:p>
            <a:pPr eaLnBrk="1" hangingPunct="1">
              <a:lnSpc>
                <a:spcPct val="90000"/>
              </a:lnSpc>
              <a:defRPr/>
            </a:pPr>
            <a:r>
              <a:rPr lang="en-US" smtClean="0"/>
              <a:t>Control over their schedule - Later bedtimes and later curfews</a:t>
            </a:r>
          </a:p>
          <a:p>
            <a:pPr eaLnBrk="1" hangingPunct="1">
              <a:lnSpc>
                <a:spcPct val="90000"/>
              </a:lnSpc>
              <a:defRPr/>
            </a:pPr>
            <a:r>
              <a:rPr lang="en-US" smtClean="0"/>
              <a:t>Leeway and privacy</a:t>
            </a:r>
          </a:p>
          <a:p>
            <a:pPr eaLnBrk="1" hangingPunct="1">
              <a:lnSpc>
                <a:spcPct val="90000"/>
              </a:lnSpc>
              <a:defRPr/>
            </a:pPr>
            <a:r>
              <a:rPr lang="en-US" smtClean="0"/>
              <a:t>Control over their lives - Fewer parental intrusions into school and social life</a:t>
            </a:r>
          </a:p>
          <a:p>
            <a:pPr eaLnBrk="1" hangingPunct="1">
              <a:lnSpc>
                <a:spcPct val="90000"/>
              </a:lnSpc>
              <a:defRPr/>
            </a:pPr>
            <a:r>
              <a:rPr lang="en-US" smtClean="0"/>
              <a:t>To be given the privileges of an older teenager</a:t>
            </a:r>
          </a:p>
          <a:p>
            <a:pPr eaLnBrk="1" hangingPunct="1">
              <a:lnSpc>
                <a:spcPct val="90000"/>
              </a:lnSpc>
              <a:defRPr/>
            </a:pP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79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79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79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793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793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3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pPr eaLnBrk="1" hangingPunct="1">
              <a:defRPr/>
            </a:pPr>
            <a:r>
              <a:rPr lang="en-US" sz="4000" smtClean="0"/>
              <a:t>This perfectly logical yearning is fraught with frustration</a:t>
            </a:r>
          </a:p>
        </p:txBody>
      </p:sp>
      <p:sp>
        <p:nvSpPr>
          <p:cNvPr id="168963" name="Rectangle 3"/>
          <p:cNvSpPr>
            <a:spLocks noGrp="1" noChangeArrowheads="1"/>
          </p:cNvSpPr>
          <p:nvPr>
            <p:ph type="body" sz="half" idx="1"/>
          </p:nvPr>
        </p:nvSpPr>
        <p:spPr>
          <a:xfrm>
            <a:off x="533400" y="2590800"/>
            <a:ext cx="4953000" cy="4530725"/>
          </a:xfrm>
        </p:spPr>
        <p:txBody>
          <a:bodyPr/>
          <a:lstStyle/>
          <a:p>
            <a:pPr eaLnBrk="1" hangingPunct="1">
              <a:buFont typeface="Wingdings" pitchFamily="2" charset="2"/>
              <a:buNone/>
              <a:defRPr/>
            </a:pPr>
            <a:r>
              <a:rPr lang="en-US" sz="2800" smtClean="0"/>
              <a:t>Students seem to constantly struggle with parents between what is appropriate and what is not allowed.</a:t>
            </a:r>
          </a:p>
          <a:p>
            <a:pPr eaLnBrk="1" hangingPunct="1">
              <a:buFont typeface="Wingdings" pitchFamily="2" charset="2"/>
              <a:buNone/>
              <a:defRPr/>
            </a:pPr>
            <a:endParaRPr lang="en-US" sz="2800" smtClean="0"/>
          </a:p>
        </p:txBody>
      </p:sp>
      <p:pic>
        <p:nvPicPr>
          <p:cNvPr id="7172" name="Picture 4" descr="MCj00980450000[1]"/>
          <p:cNvPicPr>
            <a:picLocks noChangeAspect="1" noChangeArrowheads="1"/>
          </p:cNvPicPr>
          <p:nvPr>
            <p:ph sz="half" idx="2"/>
          </p:nvPr>
        </p:nvPicPr>
        <p:blipFill>
          <a:blip r:embed="rId2"/>
          <a:srcRect/>
          <a:stretch>
            <a:fillRect/>
          </a:stretch>
        </p:blipFill>
        <p:spPr>
          <a:xfrm>
            <a:off x="5876925" y="2514600"/>
            <a:ext cx="1978025" cy="2249488"/>
          </a:xfr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381000" y="1600200"/>
            <a:ext cx="8229600" cy="3200400"/>
          </a:xfrm>
        </p:spPr>
        <p:txBody>
          <a:bodyPr/>
          <a:lstStyle/>
          <a:p>
            <a:pPr eaLnBrk="1" hangingPunct="1">
              <a:defRPr/>
            </a:pPr>
            <a:r>
              <a:rPr lang="en-US" smtClean="0"/>
              <a:t>The familiar cry of the Middle Schooler is “That’s not fair!” </a:t>
            </a:r>
            <a:br>
              <a:rPr lang="en-US" smtClean="0"/>
            </a:br>
            <a:r>
              <a:rPr lang="en-US" smtClean="0"/>
              <a:t/>
            </a:r>
            <a:br>
              <a:rPr lang="en-US" smtClean="0"/>
            </a:br>
            <a:r>
              <a:rPr lang="en-US" smtClean="0"/>
              <a:t>Why??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pPr eaLnBrk="1" hangingPunct="1">
              <a:defRPr/>
            </a:pPr>
            <a:r>
              <a:rPr lang="en-US" sz="4000" smtClean="0"/>
              <a:t>The world is overrun with rules and restrictions.</a:t>
            </a:r>
          </a:p>
        </p:txBody>
      </p:sp>
      <p:sp>
        <p:nvSpPr>
          <p:cNvPr id="172035" name="Rectangle 3"/>
          <p:cNvSpPr>
            <a:spLocks noGrp="1" noChangeArrowheads="1"/>
          </p:cNvSpPr>
          <p:nvPr>
            <p:ph type="body" sz="half" idx="1"/>
          </p:nvPr>
        </p:nvSpPr>
        <p:spPr>
          <a:xfrm>
            <a:off x="457200" y="1600200"/>
            <a:ext cx="5029200" cy="4530725"/>
          </a:xfrm>
        </p:spPr>
        <p:txBody>
          <a:bodyPr/>
          <a:lstStyle/>
          <a:p>
            <a:pPr eaLnBrk="1" hangingPunct="1">
              <a:buFont typeface="Wingdings" pitchFamily="2" charset="2"/>
              <a:buNone/>
              <a:defRPr/>
            </a:pPr>
            <a:r>
              <a:rPr lang="en-US" sz="4800" smtClean="0"/>
              <a:t>“No!” </a:t>
            </a:r>
          </a:p>
          <a:p>
            <a:pPr eaLnBrk="1" hangingPunct="1">
              <a:buFont typeface="Wingdings" pitchFamily="2" charset="2"/>
              <a:buNone/>
              <a:defRPr/>
            </a:pPr>
            <a:endParaRPr lang="en-US" sz="4800" smtClean="0"/>
          </a:p>
          <a:p>
            <a:pPr eaLnBrk="1" hangingPunct="1">
              <a:buFont typeface="Wingdings" pitchFamily="2" charset="2"/>
              <a:buNone/>
              <a:defRPr/>
            </a:pPr>
            <a:r>
              <a:rPr lang="en-US" sz="4800" smtClean="0"/>
              <a:t>“Don’t do that!”</a:t>
            </a:r>
          </a:p>
          <a:p>
            <a:pPr eaLnBrk="1" hangingPunct="1">
              <a:buFont typeface="Wingdings" pitchFamily="2" charset="2"/>
              <a:buNone/>
              <a:defRPr/>
            </a:pPr>
            <a:endParaRPr lang="en-US" sz="4800" smtClean="0"/>
          </a:p>
          <a:p>
            <a:pPr eaLnBrk="1" hangingPunct="1">
              <a:buFont typeface="Wingdings" pitchFamily="2" charset="2"/>
              <a:buNone/>
              <a:defRPr/>
            </a:pPr>
            <a:r>
              <a:rPr lang="en-US" sz="4800" smtClean="0"/>
              <a:t>“Don’t forget to do that.”</a:t>
            </a:r>
          </a:p>
        </p:txBody>
      </p:sp>
      <p:pic>
        <p:nvPicPr>
          <p:cNvPr id="9220" name="Picture 4" descr="MCNA01595_0000[1]"/>
          <p:cNvPicPr>
            <a:picLocks noChangeAspect="1" noChangeArrowheads="1"/>
          </p:cNvPicPr>
          <p:nvPr>
            <p:ph sz="half" idx="2"/>
          </p:nvPr>
        </p:nvPicPr>
        <p:blipFill>
          <a:blip r:embed="rId2"/>
          <a:srcRect/>
          <a:stretch>
            <a:fillRect/>
          </a:stretch>
        </p:blipFill>
        <p:spPr>
          <a:xfrm>
            <a:off x="5851525" y="1828800"/>
            <a:ext cx="2825750" cy="2862263"/>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20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203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20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pPr eaLnBrk="1" hangingPunct="1">
              <a:defRPr/>
            </a:pPr>
            <a:r>
              <a:rPr lang="en-US" sz="4000" smtClean="0"/>
              <a:t>These years can be quite stressful for parents as well!</a:t>
            </a:r>
          </a:p>
        </p:txBody>
      </p:sp>
      <p:sp>
        <p:nvSpPr>
          <p:cNvPr id="174083" name="Rectangle 3"/>
          <p:cNvSpPr>
            <a:spLocks noGrp="1" noChangeArrowheads="1"/>
          </p:cNvSpPr>
          <p:nvPr>
            <p:ph type="body" idx="1"/>
          </p:nvPr>
        </p:nvSpPr>
        <p:spPr>
          <a:xfrm>
            <a:off x="457200" y="2133600"/>
            <a:ext cx="8229600" cy="4530725"/>
          </a:xfrm>
        </p:spPr>
        <p:txBody>
          <a:bodyPr/>
          <a:lstStyle/>
          <a:p>
            <a:pPr eaLnBrk="1" hangingPunct="1">
              <a:buFont typeface="Wingdings" pitchFamily="2" charset="2"/>
              <a:buNone/>
              <a:defRPr/>
            </a:pPr>
            <a:r>
              <a:rPr lang="en-US" smtClean="0"/>
              <a:t>Parent’s irritability towards their children increases as the child grows from 11 to 15. The number of times parents express negativity in conversation rises steadily, but the number of positive conversations doesn’t tend to change.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eaLnBrk="1" hangingPunct="1">
              <a:defRPr/>
            </a:pPr>
            <a:r>
              <a:rPr lang="en-US" sz="3200" smtClean="0"/>
              <a:t>How can you help make your child’s gaining control and breaking away less stressful for them and for you?</a:t>
            </a:r>
          </a:p>
        </p:txBody>
      </p:sp>
      <p:sp>
        <p:nvSpPr>
          <p:cNvPr id="175107" name="Rectangle 3"/>
          <p:cNvSpPr>
            <a:spLocks noGrp="1" noChangeArrowheads="1"/>
          </p:cNvSpPr>
          <p:nvPr>
            <p:ph type="body" idx="1"/>
          </p:nvPr>
        </p:nvSpPr>
        <p:spPr>
          <a:xfrm>
            <a:off x="457200" y="1905000"/>
            <a:ext cx="8229600" cy="4530725"/>
          </a:xfrm>
        </p:spPr>
        <p:txBody>
          <a:bodyPr/>
          <a:lstStyle/>
          <a:p>
            <a:pPr eaLnBrk="1" hangingPunct="1">
              <a:defRPr/>
            </a:pPr>
            <a:r>
              <a:rPr lang="en-US" smtClean="0"/>
              <a:t>Discipline with love.</a:t>
            </a:r>
          </a:p>
          <a:p>
            <a:pPr eaLnBrk="1" hangingPunct="1">
              <a:defRPr/>
            </a:pPr>
            <a:r>
              <a:rPr lang="en-US" smtClean="0"/>
              <a:t>Remember: Conflict is inevitable. Whether it is constructive conflict or destructive conflict is up to you.</a:t>
            </a:r>
          </a:p>
          <a:p>
            <a:pPr eaLnBrk="1" hangingPunct="1">
              <a:defRPr/>
            </a:pPr>
            <a:r>
              <a:rPr lang="en-US" smtClean="0"/>
              <a:t>There is a big difference between discipline and control – the trick is to master the first and relinquish the latter.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5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5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51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7" grpId="0" build="p"/>
    </p:bldLst>
  </p:timing>
</p:sld>
</file>

<file path=ppt/theme/theme1.xml><?xml version="1.0" encoding="utf-8"?>
<a:theme xmlns:a="http://schemas.openxmlformats.org/drawingml/2006/main" name="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Cliff</Template>
  <TotalTime>47</TotalTime>
  <Words>514</Words>
  <Application>Microsoft PowerPoint</Application>
  <PresentationFormat>On-screen Show (4:3)</PresentationFormat>
  <Paragraphs>56</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Verdana</vt:lpstr>
      <vt:lpstr>Arial</vt:lpstr>
      <vt:lpstr>Wingdings</vt:lpstr>
      <vt:lpstr>Calibri</vt:lpstr>
      <vt:lpstr>Times New Roman</vt:lpstr>
      <vt:lpstr>Cliff</vt:lpstr>
      <vt:lpstr>Further Along the Road to Independence</vt:lpstr>
      <vt:lpstr>Emerging issues in 8th and 9th grade:</vt:lpstr>
      <vt:lpstr>The issue is control. </vt:lpstr>
      <vt:lpstr>What form does gaining that independence take in Middle School?  </vt:lpstr>
      <vt:lpstr>This perfectly logical yearning is fraught with frustration</vt:lpstr>
      <vt:lpstr>The familiar cry of the Middle Schooler is “That’s not fair!”   Why??</vt:lpstr>
      <vt:lpstr>The world is overrun with rules and restrictions.</vt:lpstr>
      <vt:lpstr>These years can be quite stressful for parents as well!</vt:lpstr>
      <vt:lpstr>How can you help make your child’s gaining control and breaking away less stressful for them and for you?</vt:lpstr>
      <vt:lpstr>The most effective discipline is:</vt:lpstr>
      <vt:lpstr>Slide 11</vt:lpstr>
      <vt:lpstr>Let your 8th or 9th grader know on a regular basis that:</vt:lpstr>
    </vt:vector>
  </TitlesOfParts>
  <Company> The International School of Brussels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Further Along the Road to Independence</dc:title>
  <dc:creator>User@isb.be</dc:creator>
  <cp:lastModifiedBy>melanieh</cp:lastModifiedBy>
  <cp:revision>4</cp:revision>
  <dcterms:created xsi:type="dcterms:W3CDTF">2005-09-29T15:33:21Z</dcterms:created>
  <dcterms:modified xsi:type="dcterms:W3CDTF">2008-10-07T00:53:52Z</dcterms:modified>
</cp:coreProperties>
</file>